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Fira Sans Bold" panose="020B0604020202020204" charset="0"/>
      <p:regular r:id="rId21"/>
    </p:embeddedFont>
    <p:embeddedFont>
      <p:font typeface="Fira Sans Light" panose="020B0403050000020004" pitchFamily="34" charset="0"/>
      <p:regular r:id="rId22"/>
      <p:italic r:id="rId23"/>
    </p:embeddedFont>
    <p:embeddedFont>
      <p:font typeface="Fira Sans Medium" panose="020B0603050000020004" pitchFamily="34" charset="0"/>
      <p:regular r:id="rId24"/>
      <p:italic r:id="rId25"/>
    </p:embeddedFont>
    <p:embeddedFont>
      <p:font typeface="Fira Sans Medium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57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8E7A4-7761-424E-8B59-5C4AC28EE249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C92ED-1093-4114-A0F4-A6EC4C35E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8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C92ED-1093-4114-A0F4-A6EC4C35E7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2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2395" y="2088356"/>
            <a:ext cx="12271498" cy="5632859"/>
            <a:chOff x="0" y="320308"/>
            <a:chExt cx="16361997" cy="7510478"/>
          </a:xfrm>
        </p:grpSpPr>
        <p:sp>
          <p:nvSpPr>
            <p:cNvPr id="3" name="TextBox 3"/>
            <p:cNvSpPr txBox="1"/>
            <p:nvPr/>
          </p:nvSpPr>
          <p:spPr>
            <a:xfrm>
              <a:off x="0" y="320308"/>
              <a:ext cx="16361997" cy="671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1000" dirty="0">
                  <a:solidFill>
                    <a:srgbClr val="000000"/>
                  </a:solidFill>
                  <a:latin typeface="Fira Sans Bold"/>
                </a:rPr>
                <a:t>EE 596 - Image and Video Coding </a:t>
              </a:r>
            </a:p>
            <a:p>
              <a:pPr algn="ctr">
                <a:lnSpc>
                  <a:spcPts val="13200"/>
                </a:lnSpc>
              </a:pPr>
              <a:r>
                <a:rPr lang="en-US" sz="11000" dirty="0">
                  <a:solidFill>
                    <a:srgbClr val="000000"/>
                  </a:solidFill>
                  <a:latin typeface="Fira Sans Bold"/>
                </a:rPr>
                <a:t> Mini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025606"/>
              <a:ext cx="16361997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Designing an Image/Video Compression System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77438" y="8658225"/>
            <a:ext cx="398688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ira Sans Bold"/>
              </a:rPr>
              <a:t>E/17/326</a:t>
            </a:r>
          </a:p>
          <a:p>
            <a:pPr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Bold"/>
              </a:rPr>
              <a:t>SEWWANDI E.A.T.</a:t>
            </a:r>
          </a:p>
        </p:txBody>
      </p:sp>
      <p:pic>
        <p:nvPicPr>
          <p:cNvPr id="15" name="Google Shape;64;p14">
            <a:extLst>
              <a:ext uri="{FF2B5EF4-FFF2-40B4-BE49-F238E27FC236}">
                <a16:creationId xmlns:a16="http://schemas.microsoft.com/office/drawing/2014/main" id="{20735CE4-B3B6-DA41-02AE-5D8CA3AA98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2386"/>
          <a:stretch/>
        </p:blipFill>
        <p:spPr>
          <a:xfrm>
            <a:off x="10860448" y="99472"/>
            <a:ext cx="2524991" cy="185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4;p14">
            <a:extLst>
              <a:ext uri="{FF2B5EF4-FFF2-40B4-BE49-F238E27FC236}">
                <a16:creationId xmlns:a16="http://schemas.microsoft.com/office/drawing/2014/main" id="{747AAF76-0DFC-4C6C-80D6-A8FC212C33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82462"/>
          <a:stretch/>
        </p:blipFill>
        <p:spPr>
          <a:xfrm>
            <a:off x="677438" y="229900"/>
            <a:ext cx="1603663" cy="185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2887" y="571500"/>
            <a:ext cx="14716181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A4E473"/>
                </a:solidFill>
                <a:latin typeface="Fira Sans Medium"/>
              </a:rPr>
              <a:t>Stage 3: </a:t>
            </a:r>
          </a:p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A4E473"/>
                </a:solidFill>
                <a:latin typeface="Fira Sans Medium"/>
              </a:rPr>
              <a:t>Improved Hybrid Video Codec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EDEFE4C-01E6-502A-71B9-495EAF28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307" y="2968925"/>
            <a:ext cx="11441169" cy="68562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-1740154" y="2648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524000" y="2386260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EC2F5AE-D112-8A29-964A-6C1212902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194" y="647700"/>
            <a:ext cx="12174807" cy="91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8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3371AC-0A79-4F03-17CD-95F1112F639B}"/>
                  </a:ext>
                </a:extLst>
              </p:cNvPr>
              <p:cNvSpPr txBox="1"/>
              <p:nvPr/>
            </p:nvSpPr>
            <p:spPr>
              <a:xfrm>
                <a:off x="1192242" y="1732349"/>
                <a:ext cx="13106400" cy="7256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00914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999" spc="-39">
                          <a:solidFill>
                            <a:srgbClr val="000000"/>
                          </a:solidFill>
                          <a:latin typeface="Fira Sans Medium"/>
                        </a:rPr>
                        <m:t>y</m:t>
                      </m:r>
                      <m:r>
                        <a:rPr lang="en-US" sz="3999" spc="-39">
                          <a:solidFill>
                            <a:srgbClr val="000000"/>
                          </a:solidFill>
                          <a:latin typeface="Fira Sans Medium"/>
                        </a:rPr>
                        <m:t>=</m:t>
                      </m:r>
                      <m:sSub>
                        <m:sSubPr>
                          <m:ctrl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c</m:t>
                          </m:r>
                        </m:e>
                        <m:sub>
                          <m: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x</m:t>
                          </m:r>
                        </m:e>
                        <m:sup>
                          <m: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4</m:t>
                          </m:r>
                        </m:sup>
                      </m:sSup>
                      <m:r>
                        <a:rPr lang="en-US" sz="3999" spc="-39">
                          <a:solidFill>
                            <a:srgbClr val="000000"/>
                          </a:solidFill>
                          <a:latin typeface="Fira Sans Medium"/>
                        </a:rPr>
                        <m:t>+</m:t>
                      </m:r>
                      <m:sSub>
                        <m:sSubPr>
                          <m:ctrl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c</m:t>
                          </m:r>
                        </m:e>
                        <m:sub>
                          <m: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x</m:t>
                          </m:r>
                        </m:e>
                        <m:sup>
                          <m: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3</m:t>
                          </m:r>
                        </m:sup>
                      </m:sSup>
                      <m:r>
                        <a:rPr lang="en-US" sz="3999" spc="-39">
                          <a:solidFill>
                            <a:srgbClr val="000000"/>
                          </a:solidFill>
                          <a:latin typeface="Fira Sans Medium"/>
                        </a:rPr>
                        <m:t>+</m:t>
                      </m:r>
                      <m:sSub>
                        <m:sSubPr>
                          <m:ctrl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c</m:t>
                          </m:r>
                        </m:e>
                        <m:sub>
                          <m: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x</m:t>
                          </m:r>
                        </m:e>
                        <m:sup>
                          <m: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2</m:t>
                          </m:r>
                        </m:sup>
                      </m:sSup>
                      <m:r>
                        <a:rPr lang="en-US" sz="3999" spc="-39">
                          <a:solidFill>
                            <a:srgbClr val="000000"/>
                          </a:solidFill>
                          <a:latin typeface="Fira Sans Medium"/>
                        </a:rPr>
                        <m:t>+</m:t>
                      </m:r>
                      <m:sSub>
                        <m:sSubPr>
                          <m:ctrl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c</m:t>
                          </m:r>
                        </m:e>
                        <m:sub>
                          <m: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3999" spc="-39">
                          <a:solidFill>
                            <a:srgbClr val="000000"/>
                          </a:solidFill>
                          <a:latin typeface="Fira Sans Medium"/>
                        </a:rPr>
                        <m:t>x</m:t>
                      </m:r>
                      <m:r>
                        <a:rPr lang="en-US" sz="3999" spc="-39">
                          <a:solidFill>
                            <a:srgbClr val="000000"/>
                          </a:solidFill>
                          <a:latin typeface="Fira Sans Medium"/>
                        </a:rPr>
                        <m:t>+</m:t>
                      </m:r>
                      <m:sSub>
                        <m:sSubPr>
                          <m:ctrl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c</m:t>
                          </m:r>
                        </m:e>
                        <m:sub>
                          <m:r>
                            <a:rPr lang="en-US" sz="3999" spc="-39">
                              <a:solidFill>
                                <a:srgbClr val="000000"/>
                              </a:solidFill>
                              <a:latin typeface="Fira Sans Medium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999" spc="-39" dirty="0">
                  <a:solidFill>
                    <a:srgbClr val="000000"/>
                  </a:solidFill>
                  <a:latin typeface="Fira Sans Medium"/>
                </a:endParaRP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009140" algn="l"/>
                  </a:tabLst>
                </a:pPr>
                <a:r>
                  <a:rPr lang="en-US" sz="3999" spc="-39" dirty="0">
                    <a:solidFill>
                      <a:srgbClr val="000000"/>
                    </a:solidFill>
                    <a:latin typeface="Fira Sans Medium"/>
                  </a:rPr>
                  <a:t>y = Quantization matrix multiplication factor</a:t>
                </a: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009140" algn="l"/>
                  </a:tabLst>
                </a:pPr>
                <a:r>
                  <a:rPr lang="en-US" sz="3999" spc="-39" dirty="0">
                    <a:solidFill>
                      <a:srgbClr val="000000"/>
                    </a:solidFill>
                    <a:latin typeface="Fira Sans Medium"/>
                  </a:rPr>
                  <a:t>x = Transmission rate</a:t>
                </a: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009140" algn="l"/>
                  </a:tabLst>
                </a:pPr>
                <a:r>
                  <a:rPr lang="en-US" sz="3999" spc="-39" dirty="0">
                    <a:solidFill>
                      <a:srgbClr val="000000"/>
                    </a:solidFill>
                    <a:latin typeface="Fira Sans Medium"/>
                  </a:rPr>
                  <a:t>Coefficients:</a:t>
                </a: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009140" algn="l"/>
                  </a:tabLst>
                </a:pPr>
                <a:r>
                  <a:rPr lang="en-US" sz="3999" spc="-39" dirty="0">
                    <a:solidFill>
                      <a:srgbClr val="000000"/>
                    </a:solidFill>
                    <a:latin typeface="Fira Sans Medium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c</m:t>
                        </m:r>
                      </m:e>
                      <m:sub>
                        <m: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4</m:t>
                        </m:r>
                      </m:sub>
                    </m:sSub>
                    <m:r>
                      <a:rPr lang="en-US" sz="3999" spc="-39">
                        <a:solidFill>
                          <a:srgbClr val="000000"/>
                        </a:solidFill>
                        <a:latin typeface="Fira Sans Medium"/>
                      </a:rPr>
                      <m:t>= 0.0003</m:t>
                    </m:r>
                  </m:oMath>
                </a14:m>
                <a:endParaRPr lang="en-US" sz="3999" spc="-39" dirty="0">
                  <a:solidFill>
                    <a:srgbClr val="000000"/>
                  </a:solidFill>
                  <a:latin typeface="Fira Sans Medium"/>
                </a:endParaRP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009140" algn="l"/>
                  </a:tabLst>
                </a:pPr>
                <a:r>
                  <a:rPr lang="en-US" sz="3999" spc="-39" dirty="0">
                    <a:solidFill>
                      <a:srgbClr val="000000"/>
                    </a:solidFill>
                    <a:latin typeface="Fira Sans Medium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c</m:t>
                        </m:r>
                      </m:e>
                      <m:sub>
                        <m: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3</m:t>
                        </m:r>
                      </m:sub>
                    </m:sSub>
                    <m:r>
                      <a:rPr lang="en-US" sz="3999" spc="-39">
                        <a:solidFill>
                          <a:srgbClr val="000000"/>
                        </a:solidFill>
                        <a:latin typeface="Fira Sans Medium"/>
                      </a:rPr>
                      <m:t>= −0.0327</m:t>
                    </m:r>
                  </m:oMath>
                </a14:m>
                <a:endParaRPr lang="en-US" sz="3999" spc="-39" dirty="0">
                  <a:solidFill>
                    <a:srgbClr val="000000"/>
                  </a:solidFill>
                  <a:latin typeface="Fira Sans Medium"/>
                </a:endParaRP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009140" algn="l"/>
                  </a:tabLst>
                </a:pPr>
                <a:r>
                  <a:rPr lang="en-US" sz="3999" spc="-39" dirty="0">
                    <a:solidFill>
                      <a:srgbClr val="000000"/>
                    </a:solidFill>
                    <a:latin typeface="Fira Sans Medium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c</m:t>
                        </m:r>
                      </m:e>
                      <m:sub>
                        <m: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2</m:t>
                        </m:r>
                      </m:sub>
                    </m:sSub>
                    <m:r>
                      <a:rPr lang="en-US" sz="3999" spc="-39">
                        <a:solidFill>
                          <a:srgbClr val="000000"/>
                        </a:solidFill>
                        <a:latin typeface="Fira Sans Medium"/>
                      </a:rPr>
                      <m:t>= 1.2140</m:t>
                    </m:r>
                  </m:oMath>
                </a14:m>
                <a:endParaRPr lang="en-US" sz="3999" spc="-39" dirty="0">
                  <a:solidFill>
                    <a:srgbClr val="000000"/>
                  </a:solidFill>
                  <a:latin typeface="Fira Sans Medium"/>
                </a:endParaRP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009140" algn="l"/>
                  </a:tabLst>
                </a:pPr>
                <a:r>
                  <a:rPr lang="en-US" sz="3999" spc="-39" dirty="0">
                    <a:solidFill>
                      <a:srgbClr val="000000"/>
                    </a:solidFill>
                    <a:latin typeface="Fira Sans Medium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c</m:t>
                        </m:r>
                      </m:e>
                      <m:sub>
                        <m: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1</m:t>
                        </m:r>
                      </m:sub>
                    </m:sSub>
                    <m:r>
                      <a:rPr lang="en-US" sz="3999" spc="-39">
                        <a:solidFill>
                          <a:srgbClr val="000000"/>
                        </a:solidFill>
                        <a:latin typeface="Fira Sans Medium"/>
                      </a:rPr>
                      <m:t>= −19.4093</m:t>
                    </m:r>
                  </m:oMath>
                </a14:m>
                <a:endParaRPr lang="en-US" sz="3999" spc="-39" dirty="0">
                  <a:solidFill>
                    <a:srgbClr val="000000"/>
                  </a:solidFill>
                  <a:latin typeface="Fira Sans Medium"/>
                </a:endParaRP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009140" algn="l"/>
                  </a:tabLst>
                </a:pPr>
                <a:r>
                  <a:rPr lang="en-US" sz="3999" spc="-39" dirty="0">
                    <a:solidFill>
                      <a:srgbClr val="000000"/>
                    </a:solidFill>
                    <a:latin typeface="Fira Sans Medium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c</m:t>
                        </m:r>
                      </m:e>
                      <m:sub>
                        <m:r>
                          <a:rPr lang="en-US" sz="3999" spc="-39">
                            <a:solidFill>
                              <a:srgbClr val="000000"/>
                            </a:solidFill>
                            <a:latin typeface="Fira Sans Medium"/>
                          </a:rPr>
                          <m:t>0</m:t>
                        </m:r>
                      </m:sub>
                    </m:sSub>
                    <m:r>
                      <a:rPr lang="en-US" sz="3999" spc="-39">
                        <a:solidFill>
                          <a:srgbClr val="000000"/>
                        </a:solidFill>
                        <a:latin typeface="Fira Sans Medium"/>
                      </a:rPr>
                      <m:t>= 116.1401</m:t>
                    </m:r>
                  </m:oMath>
                </a14:m>
                <a:endParaRPr lang="en-US" sz="3999" spc="-39" dirty="0">
                  <a:solidFill>
                    <a:srgbClr val="000000"/>
                  </a:solidFill>
                  <a:latin typeface="Fira Sans Medium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3371AC-0A79-4F03-17CD-95F1112F6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242" y="1732349"/>
                <a:ext cx="13106400" cy="7256154"/>
              </a:xfrm>
              <a:prstGeom prst="rect">
                <a:avLst/>
              </a:prstGeom>
              <a:blipFill>
                <a:blip r:embed="rId2"/>
                <a:stretch>
                  <a:fillRect l="-1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0819" y="3939174"/>
            <a:ext cx="14766361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A4E473"/>
                </a:solidFill>
                <a:latin typeface="Fira Sans Medium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272290" y="3549785"/>
            <a:ext cx="871710" cy="87171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02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0901" y="4081194"/>
            <a:ext cx="523826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6900" y="1295400"/>
            <a:ext cx="773720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To investigate the basic functions of an image coding system.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86900" y="3492635"/>
            <a:ext cx="773720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To investigate the basic functions of a block-based video coding system.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15475" y="5651771"/>
            <a:ext cx="7737209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4F4F4"/>
                </a:solidFill>
                <a:latin typeface="Fira Sans Light"/>
              </a:rPr>
              <a:t>To investigate the Rate -Distortion optimisation techniques used in video coding.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272290" y="1352550"/>
            <a:ext cx="871710" cy="87171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01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72290" y="5708921"/>
            <a:ext cx="871710" cy="8717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03066" y="7256159"/>
            <a:ext cx="3034530" cy="262791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916111" y="8956750"/>
            <a:ext cx="2141618" cy="1854652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77797" y="1028700"/>
            <a:ext cx="16748494" cy="3332376"/>
            <a:chOff x="0" y="0"/>
            <a:chExt cx="22331326" cy="4443167"/>
          </a:xfrm>
        </p:grpSpPr>
        <p:sp>
          <p:nvSpPr>
            <p:cNvPr id="9" name="TextBox 9"/>
            <p:cNvSpPr txBox="1"/>
            <p:nvPr/>
          </p:nvSpPr>
          <p:spPr>
            <a:xfrm>
              <a:off x="0" y="3709742"/>
              <a:ext cx="22331326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(Intra Coding)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2331326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A4E473"/>
                  </a:solidFill>
                  <a:latin typeface="Fira Sans Medium"/>
                </a:rPr>
                <a:t>Stage 1: Basic implementation: Image compression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16145" y="6663233"/>
            <a:ext cx="2144147" cy="1608332"/>
            <a:chOff x="0" y="-42491"/>
            <a:chExt cx="371119" cy="2783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1119" cy="196693"/>
            </a:xfrm>
            <a:custGeom>
              <a:avLst/>
              <a:gdLst/>
              <a:ahLst/>
              <a:cxnLst/>
              <a:rect l="l" t="t" r="r" b="b"/>
              <a:pathLst>
                <a:path w="371119" h="196693">
                  <a:moveTo>
                    <a:pt x="0" y="0"/>
                  </a:moveTo>
                  <a:lnTo>
                    <a:pt x="371119" y="0"/>
                  </a:lnTo>
                  <a:lnTo>
                    <a:pt x="371119" y="196693"/>
                  </a:lnTo>
                  <a:lnTo>
                    <a:pt x="0" y="196693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2491"/>
              <a:ext cx="364530" cy="2783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spc="100" dirty="0">
                  <a:solidFill>
                    <a:srgbClr val="000000"/>
                  </a:solidFill>
                  <a:latin typeface="Fira Sans Medium Bold"/>
                </a:rPr>
                <a:t>Inverse transform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69896" y="4040832"/>
            <a:ext cx="2204638" cy="1303602"/>
            <a:chOff x="0" y="-19050"/>
            <a:chExt cx="381589" cy="2256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1119" cy="196693"/>
            </a:xfrm>
            <a:custGeom>
              <a:avLst/>
              <a:gdLst/>
              <a:ahLst/>
              <a:cxnLst/>
              <a:rect l="l" t="t" r="r" b="b"/>
              <a:pathLst>
                <a:path w="371119" h="196693">
                  <a:moveTo>
                    <a:pt x="0" y="0"/>
                  </a:moveTo>
                  <a:lnTo>
                    <a:pt x="371119" y="0"/>
                  </a:lnTo>
                  <a:lnTo>
                    <a:pt x="371119" y="196693"/>
                  </a:lnTo>
                  <a:lnTo>
                    <a:pt x="0" y="196693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81589" cy="22563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599"/>
                </a:lnSpc>
              </a:pPr>
              <a:r>
                <a:rPr lang="en-US" sz="1999" spc="99" dirty="0">
                  <a:solidFill>
                    <a:srgbClr val="000000"/>
                  </a:solidFill>
                  <a:latin typeface="Fira Sans Medium Bold"/>
                </a:rPr>
                <a:t>Forward Transform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52558" y="6663232"/>
            <a:ext cx="2801526" cy="1736547"/>
            <a:chOff x="-2270" y="-59067"/>
            <a:chExt cx="484901" cy="30057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7086" cy="196693"/>
            </a:xfrm>
            <a:custGeom>
              <a:avLst/>
              <a:gdLst/>
              <a:ahLst/>
              <a:cxnLst/>
              <a:rect l="l" t="t" r="r" b="b"/>
              <a:pathLst>
                <a:path w="477086" h="196693">
                  <a:moveTo>
                    <a:pt x="0" y="0"/>
                  </a:moveTo>
                  <a:lnTo>
                    <a:pt x="477086" y="0"/>
                  </a:lnTo>
                  <a:lnTo>
                    <a:pt x="477086" y="196693"/>
                  </a:lnTo>
                  <a:lnTo>
                    <a:pt x="0" y="196693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-2270" y="-59067"/>
              <a:ext cx="484901" cy="30057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spc="100" dirty="0">
                  <a:solidFill>
                    <a:srgbClr val="000000"/>
                  </a:solidFill>
                  <a:latin typeface="Fira Sans Medium Bold"/>
                </a:rPr>
                <a:t>Reconstruction of quantized data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71787" y="4062515"/>
            <a:ext cx="2163473" cy="1224773"/>
            <a:chOff x="0" y="-28575"/>
            <a:chExt cx="374464" cy="2119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1119" cy="176731"/>
            </a:xfrm>
            <a:custGeom>
              <a:avLst/>
              <a:gdLst/>
              <a:ahLst/>
              <a:cxnLst/>
              <a:rect l="l" t="t" r="r" b="b"/>
              <a:pathLst>
                <a:path w="371119" h="176731">
                  <a:moveTo>
                    <a:pt x="0" y="0"/>
                  </a:moveTo>
                  <a:lnTo>
                    <a:pt x="371119" y="0"/>
                  </a:lnTo>
                  <a:lnTo>
                    <a:pt x="371119" y="176731"/>
                  </a:lnTo>
                  <a:lnTo>
                    <a:pt x="0" y="176731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74464" cy="2119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spc="100" dirty="0">
                  <a:solidFill>
                    <a:srgbClr val="000000"/>
                  </a:solidFill>
                  <a:latin typeface="Fira Sans Medium Bold"/>
                </a:rPr>
                <a:t>Quantization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67004" y="6781214"/>
            <a:ext cx="2272107" cy="1500582"/>
            <a:chOff x="-8810" y="-38646"/>
            <a:chExt cx="393267" cy="2597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1119" cy="196693"/>
            </a:xfrm>
            <a:custGeom>
              <a:avLst/>
              <a:gdLst/>
              <a:ahLst/>
              <a:cxnLst/>
              <a:rect l="l" t="t" r="r" b="b"/>
              <a:pathLst>
                <a:path w="371119" h="196693">
                  <a:moveTo>
                    <a:pt x="0" y="0"/>
                  </a:moveTo>
                  <a:lnTo>
                    <a:pt x="371119" y="0"/>
                  </a:lnTo>
                  <a:lnTo>
                    <a:pt x="371119" y="196693"/>
                  </a:lnTo>
                  <a:lnTo>
                    <a:pt x="0" y="196693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-8810" y="-38646"/>
              <a:ext cx="393267" cy="2597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spc="100" dirty="0">
                  <a:solidFill>
                    <a:srgbClr val="000000"/>
                  </a:solidFill>
                  <a:latin typeface="Fira Sans Medium Bold"/>
                </a:rPr>
                <a:t>Entropy decoding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430986" y="4042947"/>
            <a:ext cx="2204638" cy="1301488"/>
            <a:chOff x="0" y="-28575"/>
            <a:chExt cx="381589" cy="2252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71119" cy="196693"/>
            </a:xfrm>
            <a:custGeom>
              <a:avLst/>
              <a:gdLst/>
              <a:ahLst/>
              <a:cxnLst/>
              <a:rect l="l" t="t" r="r" b="b"/>
              <a:pathLst>
                <a:path w="371119" h="196693">
                  <a:moveTo>
                    <a:pt x="0" y="0"/>
                  </a:moveTo>
                  <a:lnTo>
                    <a:pt x="371119" y="0"/>
                  </a:lnTo>
                  <a:lnTo>
                    <a:pt x="371119" y="196693"/>
                  </a:lnTo>
                  <a:lnTo>
                    <a:pt x="0" y="196693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381589" cy="22526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600"/>
                </a:lnSpc>
              </a:pPr>
              <a:r>
                <a:rPr lang="en-US" sz="2000" spc="100" dirty="0">
                  <a:solidFill>
                    <a:srgbClr val="000000"/>
                  </a:solidFill>
                  <a:latin typeface="Fira Sans Medium Bold"/>
                </a:rPr>
                <a:t>Entropy encoding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8669818" y="7495974"/>
            <a:ext cx="9958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 flipH="1" flipV="1">
            <a:off x="12435130" y="7591740"/>
            <a:ext cx="9958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AutoShape 31"/>
          <p:cNvSpPr/>
          <p:nvPr/>
        </p:nvSpPr>
        <p:spPr>
          <a:xfrm flipH="1" flipV="1">
            <a:off x="5559802" y="7534074"/>
            <a:ext cx="9958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5559802" y="4719089"/>
            <a:ext cx="99585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3959494" y="4492625"/>
            <a:ext cx="1493401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100">
                <a:solidFill>
                  <a:srgbClr val="FFFFFF"/>
                </a:solidFill>
                <a:latin typeface="Fira Sans Medium"/>
              </a:rPr>
              <a:t>Source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Fira Sans Medium"/>
              </a:rPr>
              <a:t> image data</a:t>
            </a:r>
          </a:p>
        </p:txBody>
      </p:sp>
      <p:sp>
        <p:nvSpPr>
          <p:cNvPr id="34" name="AutoShape 34"/>
          <p:cNvSpPr/>
          <p:nvPr/>
        </p:nvSpPr>
        <p:spPr>
          <a:xfrm>
            <a:off x="12115935" y="4738139"/>
            <a:ext cx="130196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8689146" y="4709566"/>
            <a:ext cx="130196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TextBox 36"/>
          <p:cNvSpPr txBox="1"/>
          <p:nvPr/>
        </p:nvSpPr>
        <p:spPr>
          <a:xfrm>
            <a:off x="3742503" y="7146724"/>
            <a:ext cx="1927384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 spc="99">
                <a:solidFill>
                  <a:srgbClr val="FFFFFF"/>
                </a:solidFill>
                <a:latin typeface="Fira Sans Medium Bold"/>
              </a:rPr>
              <a:t>Reconstructed </a:t>
            </a:r>
          </a:p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 spc="99">
                <a:solidFill>
                  <a:srgbClr val="FFFFFF"/>
                </a:solidFill>
                <a:latin typeface="Fira Sans Medium Bold"/>
              </a:rPr>
              <a:t>image data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409776" y="4407939"/>
            <a:ext cx="1563291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 spc="99">
                <a:solidFill>
                  <a:srgbClr val="FFFFFF"/>
                </a:solidFill>
                <a:latin typeface="Fira Sans Medium Bold"/>
              </a:rPr>
              <a:t>Compressed</a:t>
            </a:r>
          </a:p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1999" spc="99">
                <a:solidFill>
                  <a:srgbClr val="FFFFFF"/>
                </a:solidFill>
                <a:latin typeface="Fira Sans Medium Bold"/>
              </a:rPr>
              <a:t> image data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409776" y="7194349"/>
            <a:ext cx="1630590" cy="650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spc="100" dirty="0">
                <a:solidFill>
                  <a:srgbClr val="FFFFFF"/>
                </a:solidFill>
                <a:latin typeface="Fira Sans Medium Bold"/>
              </a:rPr>
              <a:t>Compressed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spc="100" dirty="0">
                <a:solidFill>
                  <a:srgbClr val="FFFFFF"/>
                </a:solidFill>
                <a:latin typeface="Fira Sans Medium Bold"/>
              </a:rPr>
              <a:t> image data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5575133" y="4719091"/>
            <a:ext cx="834643" cy="2857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 flipH="1" flipV="1">
            <a:off x="15575133" y="7534074"/>
            <a:ext cx="83464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41"/>
          <p:cNvSpPr txBox="1"/>
          <p:nvPr/>
        </p:nvSpPr>
        <p:spPr>
          <a:xfrm>
            <a:off x="16752315" y="5577129"/>
            <a:ext cx="1220751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000" spc="100" dirty="0">
                <a:solidFill>
                  <a:srgbClr val="FFFFFF"/>
                </a:solidFill>
                <a:latin typeface="Fira Sans Medium Bold"/>
              </a:rPr>
              <a:t>Store </a:t>
            </a:r>
          </a:p>
          <a:p>
            <a:pPr algn="ctr">
              <a:lnSpc>
                <a:spcPts val="2600"/>
              </a:lnSpc>
            </a:pPr>
            <a:r>
              <a:rPr lang="en-US" sz="2000" spc="100" dirty="0">
                <a:solidFill>
                  <a:srgbClr val="FFFFFF"/>
                </a:solidFill>
                <a:latin typeface="Fira Sans Medium Bold"/>
              </a:rPr>
              <a:t>or </a:t>
            </a:r>
          </a:p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 spc="100" dirty="0">
                <a:solidFill>
                  <a:srgbClr val="FFFFFF"/>
                </a:solidFill>
                <a:latin typeface="Fira Sans Medium Bold"/>
              </a:rPr>
              <a:t>transmit</a:t>
            </a:r>
          </a:p>
        </p:txBody>
      </p:sp>
      <p:sp>
        <p:nvSpPr>
          <p:cNvPr id="42" name="AutoShape 42"/>
          <p:cNvSpPr/>
          <p:nvPr/>
        </p:nvSpPr>
        <p:spPr>
          <a:xfrm>
            <a:off x="17306901" y="6678016"/>
            <a:ext cx="19034" cy="4614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7221232" y="5113726"/>
            <a:ext cx="19034" cy="4614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3122" y="7789113"/>
            <a:ext cx="6457942" cy="1037844"/>
            <a:chOff x="-152" y="0"/>
            <a:chExt cx="1117771" cy="179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7619" cy="179635"/>
            </a:xfrm>
            <a:custGeom>
              <a:avLst/>
              <a:gdLst/>
              <a:ahLst/>
              <a:cxnLst/>
              <a:rect l="l" t="t" r="r" b="b"/>
              <a:pathLst>
                <a:path w="1117619" h="179635">
                  <a:moveTo>
                    <a:pt x="0" y="0"/>
                  </a:moveTo>
                  <a:lnTo>
                    <a:pt x="1117619" y="0"/>
                  </a:lnTo>
                  <a:lnTo>
                    <a:pt x="1117619" y="179635"/>
                  </a:lnTo>
                  <a:lnTo>
                    <a:pt x="0" y="179635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-152" y="1649"/>
              <a:ext cx="1117619" cy="1779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spc="150" dirty="0">
                  <a:solidFill>
                    <a:srgbClr val="F4F4F4"/>
                  </a:solidFill>
                  <a:latin typeface="Fira Sans Medium Bold"/>
                </a:rPr>
                <a:t>Huffman decoding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3122" y="5956573"/>
            <a:ext cx="6457064" cy="1069383"/>
            <a:chOff x="0" y="-5459"/>
            <a:chExt cx="1117619" cy="1850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7619" cy="179635"/>
            </a:xfrm>
            <a:custGeom>
              <a:avLst/>
              <a:gdLst/>
              <a:ahLst/>
              <a:cxnLst/>
              <a:rect l="l" t="t" r="r" b="b"/>
              <a:pathLst>
                <a:path w="1117619" h="179635">
                  <a:moveTo>
                    <a:pt x="0" y="0"/>
                  </a:moveTo>
                  <a:lnTo>
                    <a:pt x="1117619" y="0"/>
                  </a:lnTo>
                  <a:lnTo>
                    <a:pt x="1117619" y="179635"/>
                  </a:lnTo>
                  <a:lnTo>
                    <a:pt x="0" y="179635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459"/>
              <a:ext cx="1117619" cy="1850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spc="150" dirty="0">
                  <a:solidFill>
                    <a:srgbClr val="F4F4F4"/>
                  </a:solidFill>
                  <a:latin typeface="Fira Sans Medium Bold"/>
                </a:rPr>
                <a:t>Dequantization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3122" y="4097358"/>
            <a:ext cx="6457064" cy="1037844"/>
            <a:chOff x="0" y="0"/>
            <a:chExt cx="1117619" cy="1796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7619" cy="179635"/>
            </a:xfrm>
            <a:custGeom>
              <a:avLst/>
              <a:gdLst/>
              <a:ahLst/>
              <a:cxnLst/>
              <a:rect l="l" t="t" r="r" b="b"/>
              <a:pathLst>
                <a:path w="1117619" h="179635">
                  <a:moveTo>
                    <a:pt x="0" y="0"/>
                  </a:moveTo>
                  <a:lnTo>
                    <a:pt x="1117619" y="0"/>
                  </a:lnTo>
                  <a:lnTo>
                    <a:pt x="1117619" y="179635"/>
                  </a:lnTo>
                  <a:lnTo>
                    <a:pt x="0" y="179635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904"/>
              <a:ext cx="1117619" cy="1712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spc="150" dirty="0">
                  <a:solidFill>
                    <a:srgbClr val="F4F4F4"/>
                  </a:solidFill>
                  <a:latin typeface="Fira Sans Medium"/>
                </a:rPr>
                <a:t>Apply Inverse DCT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3122" y="2359693"/>
            <a:ext cx="6457064" cy="1037844"/>
            <a:chOff x="0" y="0"/>
            <a:chExt cx="1117619" cy="1796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7619" cy="179635"/>
            </a:xfrm>
            <a:custGeom>
              <a:avLst/>
              <a:gdLst/>
              <a:ahLst/>
              <a:cxnLst/>
              <a:rect l="l" t="t" r="r" b="b"/>
              <a:pathLst>
                <a:path w="1117619" h="179635">
                  <a:moveTo>
                    <a:pt x="0" y="0"/>
                  </a:moveTo>
                  <a:lnTo>
                    <a:pt x="1117619" y="0"/>
                  </a:lnTo>
                  <a:lnTo>
                    <a:pt x="1117619" y="179635"/>
                  </a:lnTo>
                  <a:lnTo>
                    <a:pt x="0" y="179635"/>
                  </a:lnTo>
                  <a:close/>
                </a:path>
              </a:pathLst>
            </a:custGeom>
            <a:solidFill>
              <a:srgbClr val="00465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649"/>
              <a:ext cx="1117619" cy="17798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spc="150" dirty="0">
                  <a:solidFill>
                    <a:srgbClr val="F4F4F4"/>
                  </a:solidFill>
                  <a:latin typeface="Fira Sans Medium Bold"/>
                </a:rPr>
                <a:t>Reconstructed image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0542559" y="-4301465"/>
            <a:ext cx="9822161" cy="6226137"/>
            <a:chOff x="0" y="0"/>
            <a:chExt cx="8474859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959443" y="-865713"/>
            <a:ext cx="2695438" cy="2334501"/>
            <a:chOff x="0" y="0"/>
            <a:chExt cx="6202680" cy="5372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361438" y="7747856"/>
            <a:ext cx="5908569" cy="1065582"/>
            <a:chOff x="-152" y="-4801"/>
            <a:chExt cx="1022683" cy="18443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2531" cy="179635"/>
            </a:xfrm>
            <a:custGeom>
              <a:avLst/>
              <a:gdLst/>
              <a:ahLst/>
              <a:cxnLst/>
              <a:rect l="l" t="t" r="r" b="b"/>
              <a:pathLst>
                <a:path w="1022531" h="179635">
                  <a:moveTo>
                    <a:pt x="0" y="0"/>
                  </a:moveTo>
                  <a:lnTo>
                    <a:pt x="1022531" y="0"/>
                  </a:lnTo>
                  <a:lnTo>
                    <a:pt x="1022531" y="179635"/>
                  </a:lnTo>
                  <a:lnTo>
                    <a:pt x="0" y="179635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-152" y="-4801"/>
              <a:ext cx="1022531" cy="18443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spc="150" dirty="0">
                  <a:solidFill>
                    <a:srgbClr val="F4F4F4"/>
                  </a:solidFill>
                  <a:latin typeface="Fira Sans Medium Bold"/>
                </a:rPr>
                <a:t>Huffman encoding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361438" y="5958917"/>
            <a:ext cx="5908569" cy="1037844"/>
            <a:chOff x="-152" y="0"/>
            <a:chExt cx="1022683" cy="17963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2531" cy="179635"/>
            </a:xfrm>
            <a:custGeom>
              <a:avLst/>
              <a:gdLst/>
              <a:ahLst/>
              <a:cxnLst/>
              <a:rect l="l" t="t" r="r" b="b"/>
              <a:pathLst>
                <a:path w="1022531" h="179635">
                  <a:moveTo>
                    <a:pt x="0" y="0"/>
                  </a:moveTo>
                  <a:lnTo>
                    <a:pt x="1022531" y="0"/>
                  </a:lnTo>
                  <a:lnTo>
                    <a:pt x="1022531" y="179635"/>
                  </a:lnTo>
                  <a:lnTo>
                    <a:pt x="0" y="179635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-152" y="2513"/>
              <a:ext cx="1022683" cy="1698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spc="150" dirty="0">
                  <a:solidFill>
                    <a:srgbClr val="F4F4F4"/>
                  </a:solidFill>
                  <a:latin typeface="Fira Sans Medium Bold"/>
                </a:rPr>
                <a:t>Quantization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88094" y="4078430"/>
            <a:ext cx="5907691" cy="1069383"/>
            <a:chOff x="0" y="-5459"/>
            <a:chExt cx="1022531" cy="1850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2531" cy="179635"/>
            </a:xfrm>
            <a:custGeom>
              <a:avLst/>
              <a:gdLst/>
              <a:ahLst/>
              <a:cxnLst/>
              <a:rect l="l" t="t" r="r" b="b"/>
              <a:pathLst>
                <a:path w="1022531" h="179635">
                  <a:moveTo>
                    <a:pt x="0" y="0"/>
                  </a:moveTo>
                  <a:lnTo>
                    <a:pt x="1022531" y="0"/>
                  </a:lnTo>
                  <a:lnTo>
                    <a:pt x="1022531" y="179635"/>
                  </a:lnTo>
                  <a:lnTo>
                    <a:pt x="0" y="179635"/>
                  </a:ln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459"/>
              <a:ext cx="1022531" cy="17963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spc="150" dirty="0">
                  <a:solidFill>
                    <a:srgbClr val="F4F4F4"/>
                  </a:solidFill>
                  <a:latin typeface="Fira Sans Medium Bold"/>
                </a:rPr>
                <a:t>Apply DCT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287217" y="2359322"/>
            <a:ext cx="6095882" cy="1028318"/>
            <a:chOff x="-152" y="0"/>
            <a:chExt cx="1055104" cy="1779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22531" cy="177986"/>
            </a:xfrm>
            <a:custGeom>
              <a:avLst/>
              <a:gdLst/>
              <a:ahLst/>
              <a:cxnLst/>
              <a:rect l="l" t="t" r="r" b="b"/>
              <a:pathLst>
                <a:path w="1022531" h="177986">
                  <a:moveTo>
                    <a:pt x="0" y="0"/>
                  </a:moveTo>
                  <a:lnTo>
                    <a:pt x="1022531" y="0"/>
                  </a:lnTo>
                  <a:lnTo>
                    <a:pt x="1022531" y="177986"/>
                  </a:lnTo>
                  <a:lnTo>
                    <a:pt x="0" y="177986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-152" y="3536"/>
              <a:ext cx="1055104" cy="16980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spc="149" dirty="0">
                  <a:solidFill>
                    <a:srgbClr val="F4F4F4"/>
                  </a:solidFill>
                  <a:latin typeface="Fira Sans Medium Bold"/>
                </a:rPr>
                <a:t>Convert into grayscale image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5400000">
            <a:off x="-2619756" y="4979078"/>
            <a:ext cx="7315200" cy="2075688"/>
          </a:xfrm>
          <a:custGeom>
            <a:avLst/>
            <a:gdLst/>
            <a:ahLst/>
            <a:cxnLst/>
            <a:rect l="l" t="t" r="r" b="b"/>
            <a:pathLst>
              <a:path w="7315200" h="2075688">
                <a:moveTo>
                  <a:pt x="0" y="0"/>
                </a:moveTo>
                <a:lnTo>
                  <a:pt x="7315200" y="0"/>
                </a:lnTo>
                <a:lnTo>
                  <a:pt x="7315200" y="2075688"/>
                </a:lnTo>
                <a:lnTo>
                  <a:pt x="0" y="207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028700" y="504825"/>
            <a:ext cx="724130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Methodology</a:t>
            </a:r>
          </a:p>
        </p:txBody>
      </p:sp>
      <p:sp>
        <p:nvSpPr>
          <p:cNvPr id="38" name="Freeform 38"/>
          <p:cNvSpPr/>
          <p:nvPr/>
        </p:nvSpPr>
        <p:spPr>
          <a:xfrm rot="-5400000">
            <a:off x="13304313" y="4979078"/>
            <a:ext cx="7315200" cy="2075688"/>
          </a:xfrm>
          <a:custGeom>
            <a:avLst/>
            <a:gdLst/>
            <a:ahLst/>
            <a:cxnLst/>
            <a:rect l="l" t="t" r="r" b="b"/>
            <a:pathLst>
              <a:path w="7315200" h="2075688">
                <a:moveTo>
                  <a:pt x="0" y="0"/>
                </a:moveTo>
                <a:lnTo>
                  <a:pt x="7315200" y="0"/>
                </a:lnTo>
                <a:lnTo>
                  <a:pt x="7315200" y="2075688"/>
                </a:lnTo>
                <a:lnTo>
                  <a:pt x="0" y="207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 rot="-5400000">
            <a:off x="-1483020" y="4574075"/>
            <a:ext cx="385345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Fira Sans Medium"/>
              </a:rPr>
              <a:t>Compression</a:t>
            </a:r>
          </a:p>
        </p:txBody>
      </p:sp>
      <p:sp>
        <p:nvSpPr>
          <p:cNvPr id="40" name="TextBox 40"/>
          <p:cNvSpPr txBox="1"/>
          <p:nvPr/>
        </p:nvSpPr>
        <p:spPr>
          <a:xfrm rot="5400000">
            <a:off x="15588860" y="6822579"/>
            <a:ext cx="385345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Fira Sans Medium"/>
              </a:rPr>
              <a:t>Decompression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5258" y="-1017409"/>
            <a:ext cx="6210236" cy="537809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912639"/>
            <a:ext cx="3151914" cy="272957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6240275"/>
          <a:ext cx="16240124" cy="3022788"/>
        </p:xfrm>
        <a:graphic>
          <a:graphicData uri="http://schemas.openxmlformats.org/drawingml/2006/table">
            <a:tbl>
              <a:tblPr/>
              <a:tblGrid>
                <a:gridCol w="4060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1139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Multiplication factor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139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PSNR 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27.3295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35.8081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4F4F4"/>
                          </a:solidFill>
                          <a:latin typeface="Fira Sans Medium"/>
                        </a:rPr>
                        <a:t>43.8421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5310778" y="2314575"/>
            <a:ext cx="3455295" cy="3448214"/>
          </a:xfrm>
          <a:custGeom>
            <a:avLst/>
            <a:gdLst/>
            <a:ahLst/>
            <a:cxnLst/>
            <a:rect l="l" t="t" r="r" b="b"/>
            <a:pathLst>
              <a:path w="3455295" h="3448214">
                <a:moveTo>
                  <a:pt x="0" y="0"/>
                </a:moveTo>
                <a:lnTo>
                  <a:pt x="3455294" y="0"/>
                </a:lnTo>
                <a:lnTo>
                  <a:pt x="3455294" y="3448214"/>
                </a:lnTo>
                <a:lnTo>
                  <a:pt x="0" y="3448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51872" y="2314575"/>
            <a:ext cx="3448214" cy="3448214"/>
          </a:xfrm>
          <a:custGeom>
            <a:avLst/>
            <a:gdLst/>
            <a:ahLst/>
            <a:cxnLst/>
            <a:rect l="l" t="t" r="r" b="b"/>
            <a:pathLst>
              <a:path w="3448214" h="3448214">
                <a:moveTo>
                  <a:pt x="0" y="0"/>
                </a:moveTo>
                <a:lnTo>
                  <a:pt x="3448215" y="0"/>
                </a:lnTo>
                <a:lnTo>
                  <a:pt x="3448215" y="3448214"/>
                </a:lnTo>
                <a:lnTo>
                  <a:pt x="0" y="3448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85950" y="2314575"/>
            <a:ext cx="3448214" cy="3448214"/>
          </a:xfrm>
          <a:custGeom>
            <a:avLst/>
            <a:gdLst/>
            <a:ahLst/>
            <a:cxnLst/>
            <a:rect l="l" t="t" r="r" b="b"/>
            <a:pathLst>
              <a:path w="3448214" h="3448214">
                <a:moveTo>
                  <a:pt x="0" y="0"/>
                </a:moveTo>
                <a:lnTo>
                  <a:pt x="3448214" y="0"/>
                </a:lnTo>
                <a:lnTo>
                  <a:pt x="3448214" y="3448214"/>
                </a:lnTo>
                <a:lnTo>
                  <a:pt x="0" y="3448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01804" y="1028700"/>
            <a:ext cx="691058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75601" y="847725"/>
            <a:ext cx="232564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spc="150">
                <a:solidFill>
                  <a:srgbClr val="F4F4F4"/>
                </a:solidFill>
                <a:latin typeface="Fira Sans Medium"/>
              </a:rPr>
              <a:t>Low quality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F4F4F4"/>
                </a:solidFill>
                <a:latin typeface="Fira Sans Medium"/>
              </a:rPr>
              <a:t>output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8823" y="847725"/>
            <a:ext cx="307431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F4F4F4"/>
                </a:solidFill>
                <a:latin typeface="Fira Sans Medium"/>
              </a:rPr>
              <a:t>Medium quality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F4F4F4"/>
                </a:solidFill>
                <a:latin typeface="Fira Sans Medium"/>
              </a:rPr>
              <a:t>output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0441" y="847725"/>
            <a:ext cx="2439233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F4F4F4"/>
                </a:solidFill>
                <a:latin typeface="Fira Sans Medium"/>
              </a:rPr>
              <a:t>High quality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F4F4F4"/>
                </a:solidFill>
                <a:latin typeface="Fira Sans Medium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284301" y="3084172"/>
            <a:ext cx="7891610" cy="6174128"/>
          </a:xfrm>
          <a:custGeom>
            <a:avLst/>
            <a:gdLst/>
            <a:ahLst/>
            <a:cxnLst/>
            <a:rect l="l" t="t" r="r" b="b"/>
            <a:pathLst>
              <a:path w="7891610" h="6174128">
                <a:moveTo>
                  <a:pt x="0" y="0"/>
                </a:moveTo>
                <a:lnTo>
                  <a:pt x="7891610" y="0"/>
                </a:lnTo>
                <a:lnTo>
                  <a:pt x="7891610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32479" y="627255"/>
            <a:ext cx="16623043" cy="3332376"/>
            <a:chOff x="0" y="0"/>
            <a:chExt cx="22164057" cy="44431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709742"/>
              <a:ext cx="22164057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(Intra Coding &amp; Inter Coding)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2164057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A4E473"/>
                  </a:solidFill>
                  <a:latin typeface="Fira Sans Medium"/>
                </a:rPr>
                <a:t>Stage 2: Basic implementation 2 : Video compression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96528" y="9384759"/>
            <a:ext cx="8467156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150" dirty="0">
                <a:solidFill>
                  <a:srgbClr val="FFFFFF"/>
                </a:solidFill>
                <a:latin typeface="Fira Sans Medium"/>
              </a:rPr>
              <a:t>Block diagram of H.264 hybrid video codec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8466512" y="8328221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07497" y="2762364"/>
            <a:ext cx="13980544" cy="692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Use IPPPP…. Structure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Reference Frame(I Frame)</a:t>
            </a:r>
          </a:p>
          <a:p>
            <a:pPr marL="1209042" lvl="2" indent="-403014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The first frame is compressed using the same method as in image compression without utilizing motion vectors. 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P Frames</a:t>
            </a:r>
          </a:p>
          <a:p>
            <a:pPr marL="1209042" lvl="2" indent="-403014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Find the Motion Vectors (Motion Estimation)</a:t>
            </a:r>
          </a:p>
          <a:p>
            <a:pPr marL="1813563" lvl="3" indent="-453391">
              <a:lnSpc>
                <a:spcPts val="3920"/>
              </a:lnSpc>
              <a:buFont typeface="Arial"/>
              <a:buChar char="￭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Block Matching Technique</a:t>
            </a:r>
          </a:p>
          <a:p>
            <a:pPr marL="2418084" lvl="4" indent="-483617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Criteria used - Sum of Absolute Difference (SAD)</a:t>
            </a:r>
          </a:p>
          <a:p>
            <a:pPr marL="2418084" lvl="4" indent="-483617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Search method - Sequential search </a:t>
            </a:r>
          </a:p>
          <a:p>
            <a:pPr marL="1209042" lvl="2" indent="-403014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Construct the Predicted Frame (Motion Compensation)</a:t>
            </a:r>
          </a:p>
          <a:p>
            <a:pPr marL="1209042" lvl="2" indent="-403014">
              <a:lnSpc>
                <a:spcPts val="3920"/>
              </a:lnSpc>
              <a:buFont typeface="Arial"/>
              <a:buChar char="⚬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Find the Residual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 		Residual = Current Frame – Predicted Frame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Apply DCT &amp; Quantization to the Residual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Fira Sans Light"/>
              </a:rPr>
              <a:t>Run Length Encoding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87604"/>
            <a:ext cx="673616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404" y="1835379"/>
            <a:ext cx="4922996" cy="636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74748" lvl="1" indent="-742950" algn="ctr">
              <a:lnSpc>
                <a:spcPts val="5199"/>
              </a:lnSpc>
              <a:buFont typeface="+mj-lt"/>
              <a:buAutoNum type="arabicPeriod"/>
            </a:pPr>
            <a:r>
              <a:rPr lang="en-US" sz="3999" spc="199" dirty="0">
                <a:solidFill>
                  <a:srgbClr val="000000"/>
                </a:solidFill>
                <a:latin typeface="Fira Sans Medium Bold"/>
              </a:rPr>
              <a:t>Compression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741960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39" dirty="0">
                <a:solidFill>
                  <a:srgbClr val="000000"/>
                </a:solidFill>
                <a:latin typeface="Fira Sans Medium"/>
              </a:rPr>
              <a:t>2. Decompression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801291" y="2105597"/>
            <a:ext cx="12599425" cy="353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Fira Sans Light"/>
              </a:rPr>
              <a:t>Run Length Decoding</a:t>
            </a:r>
          </a:p>
          <a:p>
            <a:pPr marL="820421" lvl="1" indent="-410210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Fira Sans Light"/>
              </a:rPr>
              <a:t>Apply Inverse DCT &amp; Dequantization to obtain Decoded Residual</a:t>
            </a:r>
          </a:p>
          <a:p>
            <a:pPr marL="820421" lvl="1" indent="-410210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Fira Sans Light"/>
              </a:rPr>
              <a:t>Construct Predicted Frame using Motion Vectors</a:t>
            </a:r>
          </a:p>
          <a:p>
            <a:pPr marL="820421" lvl="1" indent="-410210" algn="l">
              <a:lnSpc>
                <a:spcPts val="456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Fira Sans Light"/>
              </a:rPr>
              <a:t>Get the Reconstructed Current Frame</a:t>
            </a:r>
          </a:p>
          <a:p>
            <a:pPr>
              <a:lnSpc>
                <a:spcPts val="4748"/>
              </a:lnSpc>
              <a:spcBef>
                <a:spcPct val="0"/>
              </a:spcBef>
            </a:pPr>
            <a:endParaRPr lang="en-US" sz="3800" dirty="0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66258" y="6096000"/>
            <a:ext cx="13416942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150" dirty="0">
                <a:solidFill>
                  <a:srgbClr val="000000"/>
                </a:solidFill>
                <a:latin typeface="Fira Sans Medium"/>
              </a:rPr>
              <a:t>Decoded Residual + Predicted Frame = Reconstructed Current Frame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5950" y="-517425"/>
            <a:ext cx="6210236" cy="537809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09993" y="306851"/>
            <a:ext cx="3151914" cy="272957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28700" y="5913383"/>
            <a:ext cx="6463642" cy="3641861"/>
          </a:xfrm>
          <a:custGeom>
            <a:avLst/>
            <a:gdLst/>
            <a:ahLst/>
            <a:cxnLst/>
            <a:rect l="l" t="t" r="r" b="b"/>
            <a:pathLst>
              <a:path w="6463642" h="3641861">
                <a:moveTo>
                  <a:pt x="0" y="0"/>
                </a:moveTo>
                <a:lnTo>
                  <a:pt x="6463642" y="0"/>
                </a:lnTo>
                <a:lnTo>
                  <a:pt x="6463642" y="3641861"/>
                </a:lnTo>
                <a:lnTo>
                  <a:pt x="0" y="3641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6463642" cy="3633043"/>
          </a:xfrm>
          <a:custGeom>
            <a:avLst/>
            <a:gdLst/>
            <a:ahLst/>
            <a:cxnLst/>
            <a:rect l="l" t="t" r="r" b="b"/>
            <a:pathLst>
              <a:path w="6463642" h="3633043">
                <a:moveTo>
                  <a:pt x="0" y="0"/>
                </a:moveTo>
                <a:lnTo>
                  <a:pt x="6463642" y="0"/>
                </a:lnTo>
                <a:lnTo>
                  <a:pt x="6463642" y="3633043"/>
                </a:lnTo>
                <a:lnTo>
                  <a:pt x="0" y="3633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54724" y="6185666"/>
            <a:ext cx="6644171" cy="3734513"/>
          </a:xfrm>
          <a:custGeom>
            <a:avLst/>
            <a:gdLst/>
            <a:ahLst/>
            <a:cxnLst/>
            <a:rect l="l" t="t" r="r" b="b"/>
            <a:pathLst>
              <a:path w="6644171" h="3734513">
                <a:moveTo>
                  <a:pt x="0" y="0"/>
                </a:moveTo>
                <a:lnTo>
                  <a:pt x="6644170" y="0"/>
                </a:lnTo>
                <a:lnTo>
                  <a:pt x="6644170" y="3734513"/>
                </a:lnTo>
                <a:lnTo>
                  <a:pt x="0" y="3734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39289" y="4860668"/>
            <a:ext cx="3450500" cy="1233554"/>
          </a:xfrm>
          <a:custGeom>
            <a:avLst/>
            <a:gdLst/>
            <a:ahLst/>
            <a:cxnLst/>
            <a:rect l="l" t="t" r="r" b="b"/>
            <a:pathLst>
              <a:path w="3450500" h="1233554">
                <a:moveTo>
                  <a:pt x="0" y="0"/>
                </a:moveTo>
                <a:lnTo>
                  <a:pt x="3450501" y="0"/>
                </a:lnTo>
                <a:lnTo>
                  <a:pt x="3450501" y="1233554"/>
                </a:lnTo>
                <a:lnTo>
                  <a:pt x="0" y="1233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34176" y="4860668"/>
            <a:ext cx="852689" cy="852689"/>
          </a:xfrm>
          <a:custGeom>
            <a:avLst/>
            <a:gdLst/>
            <a:ahLst/>
            <a:cxnLst/>
            <a:rect l="l" t="t" r="r" b="b"/>
            <a:pathLst>
              <a:path w="852689" h="852689">
                <a:moveTo>
                  <a:pt x="0" y="0"/>
                </a:moveTo>
                <a:lnTo>
                  <a:pt x="852690" y="0"/>
                </a:lnTo>
                <a:lnTo>
                  <a:pt x="852690" y="852690"/>
                </a:lnTo>
                <a:lnTo>
                  <a:pt x="0" y="852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251318" y="1750549"/>
            <a:ext cx="691058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359</Words>
  <Application>Microsoft Office PowerPoint</Application>
  <PresentationFormat>Custom</PresentationFormat>
  <Paragraphs>95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Fira Sans Medium Bold</vt:lpstr>
      <vt:lpstr>Fira Sans Bold</vt:lpstr>
      <vt:lpstr>Arial</vt:lpstr>
      <vt:lpstr>Fira Sans Medium</vt:lpstr>
      <vt:lpstr>Fira Sans Light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Light Green White Corporate Geometric Company Internal Deck Business Presentation</dc:title>
  <cp:lastModifiedBy>ASUS</cp:lastModifiedBy>
  <cp:revision>14</cp:revision>
  <dcterms:created xsi:type="dcterms:W3CDTF">2006-08-16T00:00:00Z</dcterms:created>
  <dcterms:modified xsi:type="dcterms:W3CDTF">2023-06-28T04:22:54Z</dcterms:modified>
  <dc:identifier>DAFmzy1Jz6Y</dc:identifier>
</cp:coreProperties>
</file>